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5"/>
  </p:notesMasterIdLst>
  <p:handoutMasterIdLst>
    <p:handoutMasterId r:id="rId36"/>
  </p:handoutMasterIdLst>
  <p:sldIdLst>
    <p:sldId id="256" r:id="rId2"/>
    <p:sldId id="409" r:id="rId3"/>
    <p:sldId id="326" r:id="rId4"/>
    <p:sldId id="258" r:id="rId5"/>
    <p:sldId id="264" r:id="rId6"/>
    <p:sldId id="328" r:id="rId7"/>
    <p:sldId id="348" r:id="rId8"/>
    <p:sldId id="329" r:id="rId9"/>
    <p:sldId id="330" r:id="rId10"/>
    <p:sldId id="331" r:id="rId11"/>
    <p:sldId id="332" r:id="rId12"/>
    <p:sldId id="349" r:id="rId13"/>
    <p:sldId id="334" r:id="rId14"/>
    <p:sldId id="335" r:id="rId15"/>
    <p:sldId id="336" r:id="rId16"/>
    <p:sldId id="337" r:id="rId17"/>
    <p:sldId id="338" r:id="rId18"/>
    <p:sldId id="350" r:id="rId19"/>
    <p:sldId id="340" r:id="rId20"/>
    <p:sldId id="341" r:id="rId21"/>
    <p:sldId id="351" r:id="rId22"/>
    <p:sldId id="352" r:id="rId23"/>
    <p:sldId id="344" r:id="rId24"/>
    <p:sldId id="353" r:id="rId25"/>
    <p:sldId id="354" r:id="rId26"/>
    <p:sldId id="357" r:id="rId27"/>
    <p:sldId id="356" r:id="rId28"/>
    <p:sldId id="358" r:id="rId29"/>
    <p:sldId id="405" r:id="rId30"/>
    <p:sldId id="408" r:id="rId31"/>
    <p:sldId id="360" r:id="rId32"/>
    <p:sldId id="361" r:id="rId33"/>
    <p:sldId id="4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70433"/>
  </p:normalViewPr>
  <p:slideViewPr>
    <p:cSldViewPr snapToGrid="0" snapToObjects="1">
      <p:cViewPr varScale="1">
        <p:scale>
          <a:sx n="73" d="100"/>
          <a:sy n="73" d="100"/>
        </p:scale>
        <p:origin x="199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8/14/20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1871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834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7444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t>
            </a:r>
          </a:p>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9093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8/14/20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8/14/20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8/14/20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Summary and Stats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81612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4041644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832152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a:t>
            </a:r>
          </a:p>
          <a:p>
            <a:pPr marL="514350" indent="-514350">
              <a:buAutoNum type="arabicPeriod"/>
            </a:pPr>
            <a:r>
              <a:rPr lang="en-US" sz="3200" dirty="0"/>
              <a:t>Appreciate how to perform hypothesis testing</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summary statistics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Describe the process of performing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192056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93226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13275" cy="923330"/>
          </a:xfrm>
          <a:prstGeom prst="rect">
            <a:avLst/>
          </a:prstGeom>
          <a:noFill/>
        </p:spPr>
        <p:txBody>
          <a:bodyPr wrap="none" rtlCol="0">
            <a:spAutoFit/>
          </a:bodyPr>
          <a:lstStyle/>
          <a:p>
            <a:r>
              <a:rPr lang="en-US" sz="5400" dirty="0">
                <a:latin typeface="+mj-lt"/>
                <a:sym typeface="Calibri"/>
              </a:rPr>
              <a:t>Testing for association: Example</a:t>
            </a:r>
            <a:endParaRPr lang="en-US" dirty="0"/>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
        <p:nvSpPr>
          <p:cNvPr id="3" name="Rectangle 2">
            <a:extLst>
              <a:ext uri="{FF2B5EF4-FFF2-40B4-BE49-F238E27FC236}">
                <a16:creationId xmlns:a16="http://schemas.microsoft.com/office/drawing/2014/main" id="{6A809D47-BED8-6C43-9BEA-9E13FD9F40E4}"/>
              </a:ext>
            </a:extLst>
          </p:cNvPr>
          <p:cNvSpPr/>
          <p:nvPr/>
        </p:nvSpPr>
        <p:spPr>
          <a:xfrm>
            <a:off x="1547447" y="2584938"/>
            <a:ext cx="9289886" cy="2308324"/>
          </a:xfrm>
          <a:prstGeom prst="rect">
            <a:avLst/>
          </a:prstGeom>
        </p:spPr>
        <p:txBody>
          <a:bodyPr wrap="square">
            <a:spAutoFit/>
          </a:bodyPr>
          <a:lstStyle/>
          <a:p>
            <a:r>
              <a:rPr lang="en-US" sz="3600" dirty="0">
                <a:latin typeface="Calibri" panose="020F0502020204030204" pitchFamily="34" charset="0"/>
                <a:cs typeface="Calibri" panose="020F0502020204030204" pitchFamily="34" charset="0"/>
              </a:rPr>
              <a:t>Use </a:t>
            </a:r>
            <a:r>
              <a:rPr lang="en-US" sz="3600" dirty="0" err="1">
                <a:solidFill>
                  <a:srgbClr val="538DD5"/>
                </a:solidFill>
                <a:latin typeface="Calibri" panose="020F0502020204030204" pitchFamily="34" charset="0"/>
                <a:cs typeface="Calibri" panose="020F0502020204030204" pitchFamily="34" charset="0"/>
              </a:rPr>
              <a:t>fisher.test</a:t>
            </a:r>
            <a:r>
              <a:rPr lang="en-US" sz="3600" dirty="0">
                <a:solidFill>
                  <a:srgbClr val="538DD5"/>
                </a:solidFill>
                <a:latin typeface="Calibri" panose="020F0502020204030204" pitchFamily="34" charset="0"/>
                <a:cs typeface="Calibri" panose="020F0502020204030204" pitchFamily="34" charset="0"/>
              </a:rPr>
              <a:t>()</a:t>
            </a:r>
            <a:r>
              <a:rPr lang="en-US" sz="3600" dirty="0">
                <a:latin typeface="Calibri" panose="020F0502020204030204" pitchFamily="34" charset="0"/>
                <a:cs typeface="Calibri" panose="020F0502020204030204" pitchFamily="34" charset="0"/>
              </a:rPr>
              <a:t> to estimate the relative odds of a positive test result for patients with government insurance compared to commercial insurance?</a:t>
            </a:r>
          </a:p>
        </p:txBody>
      </p:sp>
    </p:spTree>
    <p:extLst>
      <p:ext uri="{BB962C8B-B14F-4D97-AF65-F5344CB8AC3E}">
        <p14:creationId xmlns:p14="http://schemas.microsoft.com/office/powerpoint/2010/main" val="3880514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2280930"/>
            <a:ext cx="11652900"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98257" y="2564584"/>
            <a:ext cx="11920264" cy="1938992"/>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 = </a:t>
            </a:r>
            <a:r>
              <a:rPr lang="en-US" sz="2400" dirty="0" err="1">
                <a:solidFill>
                  <a:srgbClr val="538DD5"/>
                </a:solidFill>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a:t>
            </a:r>
          </a:p>
          <a:p>
            <a:pPr marL="514350" indent="-514350">
              <a:buAutoNum type="arabicPeriod"/>
            </a:pPr>
            <a:r>
              <a:rPr lang="en-US" sz="3200" dirty="0"/>
              <a:t>Appreciate how to perform statistical analyses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Describe the process of performing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691177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14904</TotalTime>
  <Words>1676</Words>
  <Application>Microsoft Macintosh PowerPoint</Application>
  <PresentationFormat>Widescreen</PresentationFormat>
  <Paragraphs>262</Paragraphs>
  <Slides>33</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Consolas</vt:lpstr>
      <vt:lpstr>Courier New</vt:lpstr>
      <vt:lpstr>Times New Roman</vt:lpstr>
      <vt:lpstr>Trebuchet MS</vt:lpstr>
      <vt:lpstr>Tw Cen MT</vt:lpstr>
      <vt:lpstr>Tw Cen MT Condensed</vt:lpstr>
      <vt:lpstr>Wingdings 3</vt:lpstr>
      <vt:lpstr>Integral</vt:lpstr>
      <vt:lpstr>Summary and Stats</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Microsoft Office User</cp:lastModifiedBy>
  <cp:revision>676</cp:revision>
  <cp:lastPrinted>2020-07-14T03:12:28Z</cp:lastPrinted>
  <dcterms:created xsi:type="dcterms:W3CDTF">2018-02-01T22:00:01Z</dcterms:created>
  <dcterms:modified xsi:type="dcterms:W3CDTF">2020-08-14T17:36:27Z</dcterms:modified>
</cp:coreProperties>
</file>